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sldIdLst>
    <p:sldId id="256" r:id="rId5"/>
    <p:sldId id="257" r:id="rId6"/>
    <p:sldId id="258" r:id="rId7"/>
    <p:sldId id="259" r:id="rId8"/>
    <p:sldId id="260" r:id="rId9"/>
    <p:sldId id="261"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01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3246DF35-72A5-400F-A347-2E5EA1F4130D}" type="datetimeFigureOut">
              <a:rPr lang="ar-SA" smtClean="0"/>
              <a:pPr/>
              <a:t>02/01/1438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AB8AEB-A0A0-4BE3-98A7-189CBF4C326E}" type="slidenum">
              <a:rPr lang="ar-SA" smtClean="0"/>
              <a:pPr/>
              <a:t>‹#›</a:t>
            </a:fld>
            <a:endParaRPr lang="ar-SA"/>
          </a:p>
        </p:txBody>
      </p:sp>
    </p:spTree>
    <p:extLst>
      <p:ext uri="{BB962C8B-B14F-4D97-AF65-F5344CB8AC3E}">
        <p14:creationId xmlns:p14="http://schemas.microsoft.com/office/powerpoint/2010/main" val="331234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246DF35-72A5-400F-A347-2E5EA1F4130D}" type="datetimeFigureOut">
              <a:rPr lang="ar-SA" smtClean="0"/>
              <a:pPr/>
              <a:t>02/01/1438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AB8AEB-A0A0-4BE3-98A7-189CBF4C326E}" type="slidenum">
              <a:rPr lang="ar-SA" smtClean="0"/>
              <a:pPr/>
              <a:t>‹#›</a:t>
            </a:fld>
            <a:endParaRPr lang="ar-SA"/>
          </a:p>
        </p:txBody>
      </p:sp>
    </p:spTree>
    <p:extLst>
      <p:ext uri="{BB962C8B-B14F-4D97-AF65-F5344CB8AC3E}">
        <p14:creationId xmlns:p14="http://schemas.microsoft.com/office/powerpoint/2010/main" val="893081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246DF35-72A5-400F-A347-2E5EA1F4130D}" type="datetimeFigureOut">
              <a:rPr lang="ar-SA" smtClean="0"/>
              <a:pPr/>
              <a:t>02/01/1438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AB8AEB-A0A0-4BE3-98A7-189CBF4C326E}" type="slidenum">
              <a:rPr lang="ar-SA" smtClean="0"/>
              <a:pPr/>
              <a:t>‹#›</a:t>
            </a:fld>
            <a:endParaRPr lang="ar-SA"/>
          </a:p>
        </p:txBody>
      </p:sp>
    </p:spTree>
    <p:extLst>
      <p:ext uri="{BB962C8B-B14F-4D97-AF65-F5344CB8AC3E}">
        <p14:creationId xmlns:p14="http://schemas.microsoft.com/office/powerpoint/2010/main" val="821354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3246DF35-72A5-400F-A347-2E5EA1F4130D}" type="datetimeFigureOut">
              <a:rPr lang="ar-SA" smtClean="0"/>
              <a:pPr/>
              <a:t>02/01/1438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AB8AEB-A0A0-4BE3-98A7-189CBF4C326E}" type="slidenum">
              <a:rPr lang="ar-SA" smtClean="0"/>
              <a:pPr/>
              <a:t>‹#›</a:t>
            </a:fld>
            <a:endParaRPr lang="ar-SA"/>
          </a:p>
        </p:txBody>
      </p:sp>
    </p:spTree>
    <p:extLst>
      <p:ext uri="{BB962C8B-B14F-4D97-AF65-F5344CB8AC3E}">
        <p14:creationId xmlns:p14="http://schemas.microsoft.com/office/powerpoint/2010/main" val="66729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46DF35-72A5-400F-A347-2E5EA1F4130D}" type="datetimeFigureOut">
              <a:rPr lang="ar-SA" smtClean="0"/>
              <a:pPr/>
              <a:t>02/01/1438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DAB8AEB-A0A0-4BE3-98A7-189CBF4C326E}" type="slidenum">
              <a:rPr lang="ar-SA" smtClean="0"/>
              <a:pPr/>
              <a:t>‹#›</a:t>
            </a:fld>
            <a:endParaRPr lang="ar-SA"/>
          </a:p>
        </p:txBody>
      </p:sp>
    </p:spTree>
    <p:extLst>
      <p:ext uri="{BB962C8B-B14F-4D97-AF65-F5344CB8AC3E}">
        <p14:creationId xmlns:p14="http://schemas.microsoft.com/office/powerpoint/2010/main" val="15664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3246DF35-72A5-400F-A347-2E5EA1F4130D}" type="datetimeFigureOut">
              <a:rPr lang="ar-SA" smtClean="0"/>
              <a:pPr/>
              <a:t>02/01/1438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DAB8AEB-A0A0-4BE3-98A7-189CBF4C326E}" type="slidenum">
              <a:rPr lang="ar-SA" smtClean="0"/>
              <a:pPr/>
              <a:t>‹#›</a:t>
            </a:fld>
            <a:endParaRPr lang="ar-SA"/>
          </a:p>
        </p:txBody>
      </p:sp>
    </p:spTree>
    <p:extLst>
      <p:ext uri="{BB962C8B-B14F-4D97-AF65-F5344CB8AC3E}">
        <p14:creationId xmlns:p14="http://schemas.microsoft.com/office/powerpoint/2010/main" val="3342504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3246DF35-72A5-400F-A347-2E5EA1F4130D}" type="datetimeFigureOut">
              <a:rPr lang="ar-SA" smtClean="0"/>
              <a:pPr/>
              <a:t>02/01/1438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DAB8AEB-A0A0-4BE3-98A7-189CBF4C326E}" type="slidenum">
              <a:rPr lang="ar-SA" smtClean="0"/>
              <a:pPr/>
              <a:t>‹#›</a:t>
            </a:fld>
            <a:endParaRPr lang="ar-SA"/>
          </a:p>
        </p:txBody>
      </p:sp>
    </p:spTree>
    <p:extLst>
      <p:ext uri="{BB962C8B-B14F-4D97-AF65-F5344CB8AC3E}">
        <p14:creationId xmlns:p14="http://schemas.microsoft.com/office/powerpoint/2010/main" val="820421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3246DF35-72A5-400F-A347-2E5EA1F4130D}" type="datetimeFigureOut">
              <a:rPr lang="ar-SA" smtClean="0"/>
              <a:pPr/>
              <a:t>02/01/1438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DAB8AEB-A0A0-4BE3-98A7-189CBF4C326E}" type="slidenum">
              <a:rPr lang="ar-SA" smtClean="0"/>
              <a:pPr/>
              <a:t>‹#›</a:t>
            </a:fld>
            <a:endParaRPr lang="ar-SA"/>
          </a:p>
        </p:txBody>
      </p:sp>
    </p:spTree>
    <p:extLst>
      <p:ext uri="{BB962C8B-B14F-4D97-AF65-F5344CB8AC3E}">
        <p14:creationId xmlns:p14="http://schemas.microsoft.com/office/powerpoint/2010/main" val="329637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6DF35-72A5-400F-A347-2E5EA1F4130D}" type="datetimeFigureOut">
              <a:rPr lang="ar-SA" smtClean="0"/>
              <a:pPr/>
              <a:t>02/01/1438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DAB8AEB-A0A0-4BE3-98A7-189CBF4C326E}" type="slidenum">
              <a:rPr lang="ar-SA" smtClean="0"/>
              <a:pPr/>
              <a:t>‹#›</a:t>
            </a:fld>
            <a:endParaRPr lang="ar-SA"/>
          </a:p>
        </p:txBody>
      </p:sp>
    </p:spTree>
    <p:extLst>
      <p:ext uri="{BB962C8B-B14F-4D97-AF65-F5344CB8AC3E}">
        <p14:creationId xmlns:p14="http://schemas.microsoft.com/office/powerpoint/2010/main" val="206782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46DF35-72A5-400F-A347-2E5EA1F4130D}" type="datetimeFigureOut">
              <a:rPr lang="ar-SA" smtClean="0"/>
              <a:pPr/>
              <a:t>02/01/1438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DAB8AEB-A0A0-4BE3-98A7-189CBF4C326E}" type="slidenum">
              <a:rPr lang="ar-SA" smtClean="0"/>
              <a:pPr/>
              <a:t>‹#›</a:t>
            </a:fld>
            <a:endParaRPr lang="ar-SA"/>
          </a:p>
        </p:txBody>
      </p:sp>
    </p:spTree>
    <p:extLst>
      <p:ext uri="{BB962C8B-B14F-4D97-AF65-F5344CB8AC3E}">
        <p14:creationId xmlns:p14="http://schemas.microsoft.com/office/powerpoint/2010/main" val="425874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46DF35-72A5-400F-A347-2E5EA1F4130D}" type="datetimeFigureOut">
              <a:rPr lang="ar-SA" smtClean="0"/>
              <a:pPr/>
              <a:t>02/01/1438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DAB8AEB-A0A0-4BE3-98A7-189CBF4C326E}" type="slidenum">
              <a:rPr lang="ar-SA" smtClean="0"/>
              <a:pPr/>
              <a:t>‹#›</a:t>
            </a:fld>
            <a:endParaRPr lang="ar-SA"/>
          </a:p>
        </p:txBody>
      </p:sp>
    </p:spTree>
    <p:extLst>
      <p:ext uri="{BB962C8B-B14F-4D97-AF65-F5344CB8AC3E}">
        <p14:creationId xmlns:p14="http://schemas.microsoft.com/office/powerpoint/2010/main" val="1461779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246DF35-72A5-400F-A347-2E5EA1F4130D}" type="datetimeFigureOut">
              <a:rPr lang="ar-SA" smtClean="0"/>
              <a:pPr/>
              <a:t>02/01/1438</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AB8AEB-A0A0-4BE3-98A7-189CBF4C326E}" type="slidenum">
              <a:rPr lang="ar-SA" smtClean="0"/>
              <a:pPr/>
              <a:t>‹#›</a:t>
            </a:fld>
            <a:endParaRPr lang="ar-SA"/>
          </a:p>
        </p:txBody>
      </p:sp>
    </p:spTree>
    <p:extLst>
      <p:ext uri="{BB962C8B-B14F-4D97-AF65-F5344CB8AC3E}">
        <p14:creationId xmlns:p14="http://schemas.microsoft.com/office/powerpoint/2010/main" val="2553218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SA" dirty="0"/>
          </a:p>
        </p:txBody>
      </p:sp>
      <p:sp>
        <p:nvSpPr>
          <p:cNvPr id="3" name="Subtitle 2"/>
          <p:cNvSpPr>
            <a:spLocks noGrp="1"/>
          </p:cNvSpPr>
          <p:nvPr>
            <p:ph type="subTitle" idx="1"/>
          </p:nvPr>
        </p:nvSpPr>
        <p:spPr/>
        <p:txBody>
          <a:bodyPr/>
          <a:lstStyle/>
          <a:p>
            <a:endParaRPr lang="ar-SA"/>
          </a:p>
        </p:txBody>
      </p:sp>
      <p:pic>
        <p:nvPicPr>
          <p:cNvPr id="1026" name="Picture 2" descr="C:\Users\Toshiba\Pictures\197_exa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3528" y="1124744"/>
            <a:ext cx="4392488" cy="584775"/>
          </a:xfrm>
          <a:prstGeom prst="rect">
            <a:avLst/>
          </a:prstGeom>
          <a:noFill/>
        </p:spPr>
        <p:txBody>
          <a:bodyPr wrap="square" rtlCol="1">
            <a:spAutoFit/>
          </a:bodyPr>
          <a:lstStyle/>
          <a:p>
            <a:r>
              <a:rPr lang="ar-SA" sz="3200" i="1" dirty="0">
                <a:solidFill>
                  <a:schemeClr val="accent1">
                    <a:lumMod val="50000"/>
                  </a:schemeClr>
                </a:solidFill>
              </a:rPr>
              <a:t>تخمر السكريات بواسطة الخميرة</a:t>
            </a:r>
          </a:p>
        </p:txBody>
      </p:sp>
    </p:spTree>
    <p:extLst>
      <p:ext uri="{BB962C8B-B14F-4D97-AF65-F5344CB8AC3E}">
        <p14:creationId xmlns:p14="http://schemas.microsoft.com/office/powerpoint/2010/main" val="2027621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0"/>
            <a:r>
              <a:rPr lang="en-US" sz="2800" dirty="0" smtClean="0"/>
              <a:t>     </a:t>
            </a:r>
            <a:r>
              <a:rPr lang="en-US" sz="2800" dirty="0" smtClean="0">
                <a:solidFill>
                  <a:schemeClr val="tx2">
                    <a:lumMod val="60000"/>
                    <a:lumOff val="40000"/>
                  </a:schemeClr>
                </a:solidFill>
              </a:rPr>
              <a:t> :</a:t>
            </a:r>
            <a:r>
              <a:rPr lang="ar-SA" sz="2800" dirty="0" smtClean="0">
                <a:solidFill>
                  <a:schemeClr val="tx2">
                    <a:lumMod val="60000"/>
                    <a:lumOff val="40000"/>
                  </a:schemeClr>
                </a:solidFill>
              </a:rPr>
              <a:t>                  التخمر </a:t>
            </a:r>
            <a:r>
              <a:rPr lang="ar-SA" sz="2800" dirty="0">
                <a:solidFill>
                  <a:schemeClr val="tx2">
                    <a:lumMod val="60000"/>
                    <a:lumOff val="40000"/>
                  </a:schemeClr>
                </a:solidFill>
              </a:rPr>
              <a:t>في </a:t>
            </a:r>
            <a:r>
              <a:rPr lang="ar-SA" sz="2800" dirty="0" smtClean="0">
                <a:solidFill>
                  <a:schemeClr val="tx2">
                    <a:lumMod val="60000"/>
                    <a:lumOff val="40000"/>
                  </a:schemeClr>
                </a:solidFill>
              </a:rPr>
              <a:t>الخميرة</a:t>
            </a:r>
            <a:endParaRPr lang="ar-SA" sz="2800" dirty="0">
              <a:solidFill>
                <a:schemeClr val="tx2">
                  <a:lumMod val="60000"/>
                  <a:lumOff val="40000"/>
                </a:schemeClr>
              </a:solidFill>
            </a:endParaRPr>
          </a:p>
        </p:txBody>
      </p:sp>
      <p:pic>
        <p:nvPicPr>
          <p:cNvPr id="2050" name="Picture 2" descr="C:\Users\Toshiba\Pictures\197_exampl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5400000">
            <a:off x="-2231038" y="2286000"/>
            <a:ext cx="6858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56018" y="1628800"/>
            <a:ext cx="6032405" cy="4524315"/>
          </a:xfrm>
          <a:prstGeom prst="rect">
            <a:avLst/>
          </a:prstGeom>
          <a:noFill/>
        </p:spPr>
        <p:txBody>
          <a:bodyPr wrap="square" rtlCol="1">
            <a:spAutoFit/>
          </a:bodyPr>
          <a:lstStyle/>
          <a:p>
            <a:r>
              <a:rPr lang="ar-SA" sz="2400" dirty="0" smtClean="0"/>
              <a:t>هي عملية </a:t>
            </a:r>
            <a:r>
              <a:rPr lang="ar-SA" sz="2400" dirty="0"/>
              <a:t>كيميائية يتم من خلالها تحطيم </a:t>
            </a:r>
            <a:r>
              <a:rPr lang="ar-SA" sz="2400" dirty="0" smtClean="0"/>
              <a:t>المادةالسكرية </a:t>
            </a:r>
            <a:r>
              <a:rPr lang="ar-SA" sz="2400" dirty="0"/>
              <a:t>بواسطة الأنزيمات وذلك للحصول على </a:t>
            </a:r>
            <a:r>
              <a:rPr lang="ar-SA" sz="2400" dirty="0" smtClean="0"/>
              <a:t>الطاقة </a:t>
            </a:r>
            <a:r>
              <a:rPr lang="ar-SA" sz="2400" dirty="0"/>
              <a:t>منتجة بذلك كحول ايثلي وثاني </a:t>
            </a:r>
            <a:r>
              <a:rPr lang="ar-SA" sz="2400" dirty="0" smtClean="0"/>
              <a:t>اكسيد الكربون </a:t>
            </a:r>
            <a:r>
              <a:rPr lang="ar-SA" sz="2400" dirty="0"/>
              <a:t>كنواتج اساسية لعملية التخمر </a:t>
            </a:r>
            <a:r>
              <a:rPr lang="ar-SA" sz="2400" dirty="0" smtClean="0"/>
              <a:t>.</a:t>
            </a:r>
          </a:p>
          <a:p>
            <a:endParaRPr lang="ar-SA" sz="2400" dirty="0"/>
          </a:p>
          <a:p>
            <a:r>
              <a:rPr lang="ar-SA" sz="2400" dirty="0" smtClean="0"/>
              <a:t> و بالتالي تحصل </a:t>
            </a:r>
            <a:r>
              <a:rPr lang="ar-SA" sz="2400" dirty="0"/>
              <a:t>الخميرة على معظم الطاقة بواسطة نوع من التنفس اللاهواني </a:t>
            </a:r>
            <a:r>
              <a:rPr lang="ar-SA" sz="2400" dirty="0">
                <a:solidFill>
                  <a:schemeClr val="tx2">
                    <a:lumMod val="60000"/>
                    <a:lumOff val="40000"/>
                  </a:schemeClr>
                </a:solidFill>
              </a:rPr>
              <a:t>يدعى التخمر </a:t>
            </a:r>
            <a:r>
              <a:rPr lang="ar-SA" sz="2400" dirty="0"/>
              <a:t>و ذلك </a:t>
            </a:r>
            <a:r>
              <a:rPr lang="ar-SA" sz="2400" dirty="0" smtClean="0"/>
              <a:t>في غياب الأكسجين و </a:t>
            </a:r>
            <a:r>
              <a:rPr lang="ar-SA" sz="2400" dirty="0"/>
              <a:t>توفر المادة الغذائية (السكرية</a:t>
            </a:r>
            <a:r>
              <a:rPr lang="ar-SA" sz="2400" dirty="0" smtClean="0"/>
              <a:t>) و الماء و </a:t>
            </a:r>
            <a:r>
              <a:rPr lang="ar-SA" sz="2400" dirty="0"/>
              <a:t>درجة الحرارة المناسبة </a:t>
            </a:r>
            <a:r>
              <a:rPr lang="ar-SA" sz="2400" dirty="0" smtClean="0"/>
              <a:t>.</a:t>
            </a:r>
          </a:p>
          <a:p>
            <a:r>
              <a:rPr lang="ar-SA" sz="2400" dirty="0" smtClean="0">
                <a:solidFill>
                  <a:schemeClr val="tx2">
                    <a:lumMod val="60000"/>
                    <a:lumOff val="40000"/>
                  </a:schemeClr>
                </a:solidFill>
              </a:rPr>
              <a:t>معادلة التخمر:</a:t>
            </a:r>
            <a:endParaRPr lang="ar-SA" sz="2400" dirty="0">
              <a:solidFill>
                <a:schemeClr val="tx2">
                  <a:lumMod val="60000"/>
                  <a:lumOff val="40000"/>
                </a:schemeClr>
              </a:solidFill>
            </a:endParaRPr>
          </a:p>
          <a:p>
            <a:endParaRPr lang="en-US" sz="2400" dirty="0" smtClean="0"/>
          </a:p>
          <a:p>
            <a:endParaRPr lang="ar-SA" sz="2400" dirty="0"/>
          </a:p>
        </p:txBody>
      </p:sp>
      <p:sp>
        <p:nvSpPr>
          <p:cNvPr id="6" name="مربع نص 1"/>
          <p:cNvSpPr txBox="1"/>
          <p:nvPr/>
        </p:nvSpPr>
        <p:spPr>
          <a:xfrm>
            <a:off x="2699792" y="5460617"/>
            <a:ext cx="5923886"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1">
            <a:spAutoFit/>
          </a:bodyPr>
          <a:lstStyle>
            <a:defPPr>
              <a:defRPr lang="ar-SA"/>
            </a:defPPr>
            <a:lvl1pPr algn="r" rtl="1" fontAlgn="base">
              <a:spcBef>
                <a:spcPct val="0"/>
              </a:spcBef>
              <a:spcAft>
                <a:spcPct val="0"/>
              </a:spcAft>
              <a:defRPr kern="1200">
                <a:solidFill>
                  <a:schemeClr val="dk1"/>
                </a:solidFill>
                <a:latin typeface="+mn-lt"/>
                <a:ea typeface="+mn-ea"/>
                <a:cs typeface="+mn-cs"/>
              </a:defRPr>
            </a:lvl1pPr>
            <a:lvl2pPr marL="457200" algn="r" rtl="1" fontAlgn="base">
              <a:spcBef>
                <a:spcPct val="0"/>
              </a:spcBef>
              <a:spcAft>
                <a:spcPct val="0"/>
              </a:spcAft>
              <a:defRPr kern="1200">
                <a:solidFill>
                  <a:schemeClr val="dk1"/>
                </a:solidFill>
                <a:latin typeface="+mn-lt"/>
                <a:ea typeface="+mn-ea"/>
                <a:cs typeface="+mn-cs"/>
              </a:defRPr>
            </a:lvl2pPr>
            <a:lvl3pPr marL="914400" algn="r" rtl="1" fontAlgn="base">
              <a:spcBef>
                <a:spcPct val="0"/>
              </a:spcBef>
              <a:spcAft>
                <a:spcPct val="0"/>
              </a:spcAft>
              <a:defRPr kern="1200">
                <a:solidFill>
                  <a:schemeClr val="dk1"/>
                </a:solidFill>
                <a:latin typeface="+mn-lt"/>
                <a:ea typeface="+mn-ea"/>
                <a:cs typeface="+mn-cs"/>
              </a:defRPr>
            </a:lvl3pPr>
            <a:lvl4pPr marL="1371600" algn="r" rtl="1" fontAlgn="base">
              <a:spcBef>
                <a:spcPct val="0"/>
              </a:spcBef>
              <a:spcAft>
                <a:spcPct val="0"/>
              </a:spcAft>
              <a:defRPr kern="1200">
                <a:solidFill>
                  <a:schemeClr val="dk1"/>
                </a:solidFill>
                <a:latin typeface="+mn-lt"/>
                <a:ea typeface="+mn-ea"/>
                <a:cs typeface="+mn-cs"/>
              </a:defRPr>
            </a:lvl4pPr>
            <a:lvl5pPr marL="1828800" algn="r" rtl="1" fontAlgn="base">
              <a:spcBef>
                <a:spcPct val="0"/>
              </a:spcBef>
              <a:spcAft>
                <a:spcPct val="0"/>
              </a:spcAft>
              <a:defRPr kern="1200">
                <a:solidFill>
                  <a:schemeClr val="dk1"/>
                </a:solidFill>
                <a:latin typeface="+mn-lt"/>
                <a:ea typeface="+mn-ea"/>
                <a:cs typeface="+mn-cs"/>
              </a:defRPr>
            </a:lvl5pPr>
            <a:lvl6pPr marL="2286000" algn="r" defTabSz="914400" rtl="1" eaLnBrk="1" latinLnBrk="0" hangingPunct="1">
              <a:defRPr kern="1200">
                <a:solidFill>
                  <a:schemeClr val="dk1"/>
                </a:solidFill>
                <a:latin typeface="+mn-lt"/>
                <a:ea typeface="+mn-ea"/>
                <a:cs typeface="+mn-cs"/>
              </a:defRPr>
            </a:lvl6pPr>
            <a:lvl7pPr marL="2743200" algn="r" defTabSz="914400" rtl="1" eaLnBrk="1" latinLnBrk="0" hangingPunct="1">
              <a:defRPr kern="1200">
                <a:solidFill>
                  <a:schemeClr val="dk1"/>
                </a:solidFill>
                <a:latin typeface="+mn-lt"/>
                <a:ea typeface="+mn-ea"/>
                <a:cs typeface="+mn-cs"/>
              </a:defRPr>
            </a:lvl7pPr>
            <a:lvl8pPr marL="3200400" algn="r" defTabSz="914400" rtl="1" eaLnBrk="1" latinLnBrk="0" hangingPunct="1">
              <a:defRPr kern="1200">
                <a:solidFill>
                  <a:schemeClr val="dk1"/>
                </a:solidFill>
                <a:latin typeface="+mn-lt"/>
                <a:ea typeface="+mn-ea"/>
                <a:cs typeface="+mn-cs"/>
              </a:defRPr>
            </a:lvl8pPr>
            <a:lvl9pPr marL="3657600" algn="r" defTabSz="914400" rtl="1" eaLnBrk="1" latinLnBrk="0" hangingPunct="1">
              <a:defRPr kern="1200">
                <a:solidFill>
                  <a:schemeClr val="dk1"/>
                </a:solidFill>
                <a:latin typeface="+mn-lt"/>
                <a:ea typeface="+mn-ea"/>
                <a:cs typeface="+mn-cs"/>
              </a:defRPr>
            </a:lvl9pPr>
          </a:lstStyle>
          <a:p>
            <a:pPr>
              <a:defRPr/>
            </a:pPr>
            <a:r>
              <a:rPr lang="en-US" sz="2000" b="1" dirty="0">
                <a:solidFill>
                  <a:srgbClr val="000099"/>
                </a:solidFill>
              </a:rPr>
              <a:t>C</a:t>
            </a:r>
            <a:r>
              <a:rPr lang="en-US" sz="1400" dirty="0"/>
              <a:t>6</a:t>
            </a:r>
            <a:r>
              <a:rPr lang="en-US" sz="2000" b="1" dirty="0">
                <a:solidFill>
                  <a:srgbClr val="000099"/>
                </a:solidFill>
              </a:rPr>
              <a:t>H</a:t>
            </a:r>
            <a:r>
              <a:rPr lang="en-US" sz="1600" dirty="0"/>
              <a:t>12</a:t>
            </a:r>
            <a:r>
              <a:rPr lang="en-US" sz="2000" b="1" dirty="0">
                <a:solidFill>
                  <a:srgbClr val="000099"/>
                </a:solidFill>
              </a:rPr>
              <a:t>O</a:t>
            </a:r>
            <a:r>
              <a:rPr lang="en-US" sz="1600" dirty="0"/>
              <a:t>6</a:t>
            </a:r>
            <a:r>
              <a:rPr lang="en-US" sz="2000" b="1" dirty="0">
                <a:solidFill>
                  <a:srgbClr val="000099"/>
                </a:solidFill>
              </a:rPr>
              <a:t>                               2CO</a:t>
            </a:r>
            <a:r>
              <a:rPr lang="en-US" sz="1600" dirty="0"/>
              <a:t>2</a:t>
            </a:r>
            <a:r>
              <a:rPr lang="en-US" sz="2000" b="1" dirty="0">
                <a:solidFill>
                  <a:srgbClr val="000099"/>
                </a:solidFill>
              </a:rPr>
              <a:t>+2C</a:t>
            </a:r>
            <a:r>
              <a:rPr lang="en-US" sz="1600" dirty="0"/>
              <a:t>2</a:t>
            </a:r>
            <a:r>
              <a:rPr lang="en-US" sz="2000" b="1" dirty="0">
                <a:solidFill>
                  <a:srgbClr val="000099"/>
                </a:solidFill>
              </a:rPr>
              <a:t>H</a:t>
            </a:r>
            <a:r>
              <a:rPr lang="en-US" sz="1600" dirty="0"/>
              <a:t>5</a:t>
            </a:r>
            <a:r>
              <a:rPr lang="en-US" sz="2000" b="1" dirty="0">
                <a:solidFill>
                  <a:srgbClr val="000099"/>
                </a:solidFill>
              </a:rPr>
              <a:t>OH+ 2ATP</a:t>
            </a:r>
            <a:endParaRPr lang="ar-SA" sz="2000" b="1" dirty="0">
              <a:solidFill>
                <a:srgbClr val="000099"/>
              </a:solidFill>
            </a:endParaRPr>
          </a:p>
          <a:p>
            <a:pPr>
              <a:defRPr/>
            </a:pPr>
            <a:r>
              <a:rPr lang="ar-AE" sz="2000" b="1" dirty="0">
                <a:solidFill>
                  <a:srgbClr val="000099"/>
                </a:solidFill>
              </a:rPr>
              <a:t>طاقة     إيثانول                                        جلوكوز</a:t>
            </a:r>
            <a:endParaRPr lang="ar-SA" sz="2000" b="1" dirty="0">
              <a:solidFill>
                <a:srgbClr val="000099"/>
              </a:solidFill>
            </a:endParaRPr>
          </a:p>
        </p:txBody>
      </p:sp>
      <p:cxnSp>
        <p:nvCxnSpPr>
          <p:cNvPr id="7" name="Straight Arrow Connector 6"/>
          <p:cNvCxnSpPr/>
          <p:nvPr/>
        </p:nvCxnSpPr>
        <p:spPr>
          <a:xfrm>
            <a:off x="4499992" y="5661248"/>
            <a:ext cx="15121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27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Toshiba\Pictures\197_exampl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5400000">
            <a:off x="-2322513" y="2286000"/>
            <a:ext cx="6858001" cy="2286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16325" y="764704"/>
            <a:ext cx="6748161" cy="5170646"/>
          </a:xfrm>
          <a:prstGeom prst="rect">
            <a:avLst/>
          </a:prstGeom>
          <a:noFill/>
        </p:spPr>
        <p:txBody>
          <a:bodyPr wrap="square" rtlCol="1">
            <a:spAutoFit/>
          </a:bodyPr>
          <a:lstStyle/>
          <a:p>
            <a:r>
              <a:rPr lang="ar-SA" sz="2400" dirty="0" smtClean="0">
                <a:solidFill>
                  <a:schemeClr val="tx2">
                    <a:lumMod val="60000"/>
                    <a:lumOff val="40000"/>
                  </a:schemeClr>
                </a:solidFill>
              </a:rPr>
              <a:t>من </a:t>
            </a:r>
            <a:r>
              <a:rPr lang="ar-SA" sz="2400" dirty="0">
                <a:solidFill>
                  <a:schemeClr val="tx2">
                    <a:lumMod val="60000"/>
                    <a:lumOff val="40000"/>
                  </a:schemeClr>
                </a:solidFill>
              </a:rPr>
              <a:t>أهم السكريات التي يتم تخميرها بسهولة بواسطة الخميرة </a:t>
            </a:r>
            <a:r>
              <a:rPr lang="ar-SA" sz="2400" dirty="0" smtClean="0">
                <a:solidFill>
                  <a:schemeClr val="tx2">
                    <a:lumMod val="60000"/>
                    <a:lumOff val="40000"/>
                  </a:schemeClr>
                </a:solidFill>
              </a:rPr>
              <a:t>هي: </a:t>
            </a:r>
            <a:endParaRPr lang="en-US" sz="2400" dirty="0" smtClean="0">
              <a:solidFill>
                <a:schemeClr val="tx2">
                  <a:lumMod val="60000"/>
                  <a:lumOff val="40000"/>
                </a:schemeClr>
              </a:solidFill>
            </a:endParaRPr>
          </a:p>
          <a:p>
            <a:endParaRPr lang="en-US" sz="2400" dirty="0"/>
          </a:p>
          <a:p>
            <a:pPr marL="342900" indent="-342900">
              <a:buFontTx/>
              <a:buChar char="-"/>
            </a:pPr>
            <a:r>
              <a:rPr lang="ar-SA" sz="2400" dirty="0" smtClean="0"/>
              <a:t>السكريات </a:t>
            </a:r>
            <a:r>
              <a:rPr lang="ar-SA" sz="2400" dirty="0"/>
              <a:t>الأحادية ( الجلوكوز ، الفركتوز ) : </a:t>
            </a:r>
            <a:endParaRPr lang="ar-SA" sz="2400" dirty="0" smtClean="0"/>
          </a:p>
          <a:p>
            <a:endParaRPr lang="ar-SA" sz="2400" dirty="0"/>
          </a:p>
          <a:p>
            <a:pPr algn="l" rtl="0"/>
            <a:r>
              <a:rPr lang="en-US" sz="2400" dirty="0" smtClean="0"/>
              <a:t>C</a:t>
            </a:r>
            <a:r>
              <a:rPr lang="en-US" sz="2400" baseline="-25000" dirty="0" smtClean="0"/>
              <a:t>6</a:t>
            </a:r>
            <a:r>
              <a:rPr lang="en-US" sz="2400" dirty="0" smtClean="0"/>
              <a:t> H</a:t>
            </a:r>
            <a:r>
              <a:rPr lang="en-US" sz="2400" baseline="-25000" dirty="0" smtClean="0"/>
              <a:t>12</a:t>
            </a:r>
            <a:r>
              <a:rPr lang="en-US" sz="2400" dirty="0" smtClean="0"/>
              <a:t> O</a:t>
            </a:r>
            <a:r>
              <a:rPr lang="en-US" sz="2400" baseline="-25000" dirty="0" smtClean="0"/>
              <a:t>6     </a:t>
            </a:r>
            <a:r>
              <a:rPr lang="en-US" sz="2400" dirty="0" err="1" smtClean="0"/>
              <a:t>Zymase</a:t>
            </a:r>
            <a:r>
              <a:rPr lang="en-US" sz="2400" dirty="0" smtClean="0"/>
              <a:t>       2CO</a:t>
            </a:r>
            <a:r>
              <a:rPr lang="en-US" sz="2400" baseline="-25000" dirty="0" smtClean="0"/>
              <a:t>2 </a:t>
            </a:r>
            <a:r>
              <a:rPr lang="en-US" sz="2400" dirty="0" smtClean="0"/>
              <a:t> +2C</a:t>
            </a:r>
            <a:r>
              <a:rPr lang="en-US" sz="2400" baseline="-25000" dirty="0" smtClean="0"/>
              <a:t>2</a:t>
            </a:r>
            <a:r>
              <a:rPr lang="en-US" sz="2400" dirty="0" smtClean="0"/>
              <a:t> H</a:t>
            </a:r>
            <a:r>
              <a:rPr lang="en-US" sz="2400" baseline="-25000" dirty="0" smtClean="0"/>
              <a:t>5</a:t>
            </a:r>
            <a:r>
              <a:rPr lang="en-US" sz="2400" dirty="0" smtClean="0"/>
              <a:t> </a:t>
            </a:r>
            <a:r>
              <a:rPr lang="en-US" sz="2400" dirty="0" err="1" smtClean="0"/>
              <a:t>OH+Energy</a:t>
            </a:r>
            <a:endParaRPr lang="ar-SA" sz="2400" dirty="0" smtClean="0"/>
          </a:p>
          <a:p>
            <a:pPr marL="342900" indent="-342900">
              <a:buFontTx/>
              <a:buChar char="-"/>
            </a:pPr>
            <a:endParaRPr lang="en-US" sz="2400" dirty="0"/>
          </a:p>
          <a:p>
            <a:r>
              <a:rPr lang="ar-SA" sz="2400" dirty="0"/>
              <a:t>- السكريات الثنائية ( السكروز) : </a:t>
            </a:r>
            <a:endParaRPr lang="en-US" sz="2400" dirty="0"/>
          </a:p>
          <a:p>
            <a:endParaRPr lang="ar-SA" dirty="0" smtClean="0"/>
          </a:p>
          <a:p>
            <a:pPr algn="l"/>
            <a:r>
              <a:rPr lang="en-US" dirty="0" smtClean="0"/>
              <a:t>          2CO</a:t>
            </a:r>
            <a:r>
              <a:rPr lang="en-US" baseline="-25000" dirty="0" smtClean="0"/>
              <a:t>2 </a:t>
            </a:r>
            <a:r>
              <a:rPr lang="en-US" dirty="0" smtClean="0"/>
              <a:t> </a:t>
            </a:r>
            <a:r>
              <a:rPr lang="en-US" dirty="0"/>
              <a:t>+2C</a:t>
            </a:r>
            <a:r>
              <a:rPr lang="en-US" baseline="-25000" dirty="0"/>
              <a:t>2</a:t>
            </a:r>
            <a:r>
              <a:rPr lang="en-US" dirty="0"/>
              <a:t> H</a:t>
            </a:r>
            <a:r>
              <a:rPr lang="en-US" baseline="-25000" dirty="0"/>
              <a:t>5</a:t>
            </a:r>
            <a:r>
              <a:rPr lang="en-US" dirty="0"/>
              <a:t> </a:t>
            </a:r>
            <a:r>
              <a:rPr lang="en-US" dirty="0" err="1" smtClean="0"/>
              <a:t>OH+Energy</a:t>
            </a:r>
            <a:r>
              <a:rPr lang="ar-SA" dirty="0" smtClean="0"/>
              <a:t> </a:t>
            </a:r>
            <a:r>
              <a:rPr lang="en-US" dirty="0" smtClean="0"/>
              <a:t>C</a:t>
            </a:r>
            <a:r>
              <a:rPr lang="en-US" baseline="-25000" dirty="0" smtClean="0"/>
              <a:t>6</a:t>
            </a:r>
            <a:r>
              <a:rPr lang="en-US" dirty="0" smtClean="0"/>
              <a:t> </a:t>
            </a:r>
            <a:r>
              <a:rPr lang="en-US" dirty="0"/>
              <a:t>H</a:t>
            </a:r>
            <a:r>
              <a:rPr lang="en-US" baseline="-25000" dirty="0"/>
              <a:t>12</a:t>
            </a:r>
            <a:r>
              <a:rPr lang="en-US" dirty="0"/>
              <a:t> </a:t>
            </a:r>
            <a:r>
              <a:rPr lang="en-US" dirty="0" smtClean="0"/>
              <a:t>O</a:t>
            </a:r>
            <a:r>
              <a:rPr lang="en-US" baseline="-25000" dirty="0" smtClean="0"/>
              <a:t>6+</a:t>
            </a:r>
            <a:r>
              <a:rPr lang="en-US" dirty="0"/>
              <a:t> C</a:t>
            </a:r>
            <a:r>
              <a:rPr lang="en-US" baseline="-25000" dirty="0"/>
              <a:t>6</a:t>
            </a:r>
            <a:r>
              <a:rPr lang="en-US" dirty="0"/>
              <a:t> H</a:t>
            </a:r>
            <a:r>
              <a:rPr lang="en-US" baseline="-25000" dirty="0"/>
              <a:t>12</a:t>
            </a:r>
            <a:r>
              <a:rPr lang="en-US" dirty="0"/>
              <a:t> </a:t>
            </a:r>
            <a:r>
              <a:rPr lang="en-US" dirty="0" smtClean="0"/>
              <a:t>O</a:t>
            </a:r>
            <a:r>
              <a:rPr lang="en-US" baseline="-25000" dirty="0" smtClean="0"/>
              <a:t>6</a:t>
            </a:r>
            <a:r>
              <a:rPr lang="ar-SA" dirty="0" smtClean="0"/>
              <a:t>  </a:t>
            </a:r>
            <a:r>
              <a:rPr lang="en-US" dirty="0" smtClean="0"/>
              <a:t>          </a:t>
            </a:r>
            <a:r>
              <a:rPr lang="ar-SA" dirty="0" smtClean="0"/>
              <a:t> </a:t>
            </a:r>
            <a:r>
              <a:rPr lang="en-US" dirty="0" smtClean="0"/>
              <a:t>  C</a:t>
            </a:r>
            <a:r>
              <a:rPr lang="en-US" baseline="-25000" dirty="0" smtClean="0"/>
              <a:t>12</a:t>
            </a:r>
            <a:r>
              <a:rPr lang="en-US" dirty="0" smtClean="0"/>
              <a:t> H</a:t>
            </a:r>
            <a:r>
              <a:rPr lang="en-US" baseline="-25000" dirty="0" smtClean="0"/>
              <a:t>22</a:t>
            </a:r>
            <a:r>
              <a:rPr lang="en-US" dirty="0" smtClean="0"/>
              <a:t> O</a:t>
            </a:r>
            <a:r>
              <a:rPr lang="en-US" baseline="-25000" dirty="0" smtClean="0"/>
              <a:t>11</a:t>
            </a:r>
            <a:endParaRPr lang="ar-SA" dirty="0"/>
          </a:p>
          <a:p>
            <a:endParaRPr lang="ar-SA" dirty="0" smtClean="0"/>
          </a:p>
          <a:p>
            <a:endParaRPr lang="ar-SA" dirty="0"/>
          </a:p>
          <a:p>
            <a:endParaRPr lang="ar-SA" dirty="0" smtClean="0"/>
          </a:p>
          <a:p>
            <a:endParaRPr lang="ar-SA" dirty="0"/>
          </a:p>
          <a:p>
            <a:endParaRPr lang="ar-SA" dirty="0" smtClean="0"/>
          </a:p>
          <a:p>
            <a:r>
              <a:rPr lang="ar-SA" dirty="0"/>
              <a:t>- عملية التخمر بواسطة الخميرة لها دور مهم في صناعة الخبز والمشروبات الكحولية .</a:t>
            </a:r>
            <a:endParaRPr lang="en-US" dirty="0"/>
          </a:p>
          <a:p>
            <a:endParaRPr lang="ar-SA" dirty="0"/>
          </a:p>
        </p:txBody>
      </p:sp>
      <p:cxnSp>
        <p:nvCxnSpPr>
          <p:cNvPr id="5" name="Straight Arrow Connector 4"/>
          <p:cNvCxnSpPr/>
          <p:nvPr/>
        </p:nvCxnSpPr>
        <p:spPr>
          <a:xfrm>
            <a:off x="3635896" y="2636912"/>
            <a:ext cx="1152128"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7" name="Rectangle 6"/>
          <p:cNvSpPr/>
          <p:nvPr/>
        </p:nvSpPr>
        <p:spPr>
          <a:xfrm>
            <a:off x="2699792" y="1988840"/>
            <a:ext cx="1080120" cy="2880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smtClean="0"/>
              <a:t>جلوكوز</a:t>
            </a:r>
            <a:endParaRPr lang="ar-SA" dirty="0"/>
          </a:p>
        </p:txBody>
      </p:sp>
      <p:sp>
        <p:nvSpPr>
          <p:cNvPr id="8" name="Rounded Rectangle 7"/>
          <p:cNvSpPr/>
          <p:nvPr/>
        </p:nvSpPr>
        <p:spPr>
          <a:xfrm>
            <a:off x="4211960" y="1988840"/>
            <a:ext cx="4752526" cy="288032"/>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r>
              <a:rPr lang="ar-SA" dirty="0" smtClean="0"/>
              <a:t>         طاقة  + كحول إيثلي     + ثاني أكسيد الكربون</a:t>
            </a:r>
            <a:endParaRPr lang="ar-SA" dirty="0"/>
          </a:p>
        </p:txBody>
      </p:sp>
      <p:cxnSp>
        <p:nvCxnSpPr>
          <p:cNvPr id="11" name="Straight Arrow Connector 10"/>
          <p:cNvCxnSpPr/>
          <p:nvPr/>
        </p:nvCxnSpPr>
        <p:spPr>
          <a:xfrm>
            <a:off x="3527884" y="3861048"/>
            <a:ext cx="396044"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6012160" y="3861048"/>
            <a:ext cx="432048" cy="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
        <p:nvSpPr>
          <p:cNvPr id="17" name="Rounded Rectangle 16"/>
          <p:cNvSpPr/>
          <p:nvPr/>
        </p:nvSpPr>
        <p:spPr>
          <a:xfrm>
            <a:off x="5714876" y="3554894"/>
            <a:ext cx="3456384" cy="144016"/>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1" anchor="ctr"/>
          <a:lstStyle/>
          <a:p>
            <a:r>
              <a:rPr lang="ar-SA" sz="1200" dirty="0" smtClean="0"/>
              <a:t>         طاقة  + كحول إيثلي     + ثاني أكسيد الكربون</a:t>
            </a:r>
            <a:endParaRPr lang="ar-SA" sz="1200" dirty="0"/>
          </a:p>
        </p:txBody>
      </p:sp>
      <p:sp>
        <p:nvSpPr>
          <p:cNvPr id="18" name="Rectangle 17"/>
          <p:cNvSpPr/>
          <p:nvPr/>
        </p:nvSpPr>
        <p:spPr>
          <a:xfrm>
            <a:off x="4932040" y="3338870"/>
            <a:ext cx="1080120" cy="2880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smtClean="0"/>
              <a:t>جلوكوز</a:t>
            </a:r>
            <a:endParaRPr lang="ar-SA" dirty="0"/>
          </a:p>
        </p:txBody>
      </p:sp>
      <p:sp>
        <p:nvSpPr>
          <p:cNvPr id="19" name="Rectangle 18"/>
          <p:cNvSpPr/>
          <p:nvPr/>
        </p:nvSpPr>
        <p:spPr>
          <a:xfrm>
            <a:off x="3857464" y="3333810"/>
            <a:ext cx="1080120" cy="2880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smtClean="0"/>
              <a:t>فركتوز</a:t>
            </a:r>
            <a:endParaRPr lang="ar-SA" dirty="0"/>
          </a:p>
        </p:txBody>
      </p:sp>
      <p:sp>
        <p:nvSpPr>
          <p:cNvPr id="20" name="Rectangle 19"/>
          <p:cNvSpPr/>
          <p:nvPr/>
        </p:nvSpPr>
        <p:spPr>
          <a:xfrm>
            <a:off x="2395234" y="3333810"/>
            <a:ext cx="1080120" cy="2880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dirty="0" smtClean="0"/>
              <a:t>سكروز</a:t>
            </a:r>
            <a:endParaRPr lang="ar-SA" dirty="0"/>
          </a:p>
        </p:txBody>
      </p:sp>
      <p:sp>
        <p:nvSpPr>
          <p:cNvPr id="3" name="TextBox 2"/>
          <p:cNvSpPr txBox="1"/>
          <p:nvPr/>
        </p:nvSpPr>
        <p:spPr>
          <a:xfrm>
            <a:off x="2987824" y="3861048"/>
            <a:ext cx="1260140" cy="369332"/>
          </a:xfrm>
          <a:prstGeom prst="rect">
            <a:avLst/>
          </a:prstGeom>
          <a:noFill/>
        </p:spPr>
        <p:txBody>
          <a:bodyPr wrap="square" rtlCol="1">
            <a:spAutoFit/>
          </a:bodyPr>
          <a:lstStyle/>
          <a:p>
            <a:r>
              <a:rPr lang="en-US" dirty="0" err="1" smtClean="0"/>
              <a:t>Envertase</a:t>
            </a:r>
            <a:endParaRPr lang="ar-SA" dirty="0"/>
          </a:p>
        </p:txBody>
      </p:sp>
      <p:sp>
        <p:nvSpPr>
          <p:cNvPr id="6" name="TextBox 5"/>
          <p:cNvSpPr txBox="1"/>
          <p:nvPr/>
        </p:nvSpPr>
        <p:spPr>
          <a:xfrm>
            <a:off x="5724128" y="3789040"/>
            <a:ext cx="936104" cy="369332"/>
          </a:xfrm>
          <a:prstGeom prst="rect">
            <a:avLst/>
          </a:prstGeom>
          <a:noFill/>
        </p:spPr>
        <p:txBody>
          <a:bodyPr wrap="square" rtlCol="1">
            <a:spAutoFit/>
          </a:bodyPr>
          <a:lstStyle/>
          <a:p>
            <a:r>
              <a:rPr lang="en-US" dirty="0" err="1" smtClean="0"/>
              <a:t>Zymase</a:t>
            </a:r>
            <a:endParaRPr lang="ar-SA" dirty="0"/>
          </a:p>
        </p:txBody>
      </p:sp>
    </p:spTree>
    <p:extLst>
      <p:ext uri="{BB962C8B-B14F-4D97-AF65-F5344CB8AC3E}">
        <p14:creationId xmlns:p14="http://schemas.microsoft.com/office/powerpoint/2010/main" val="1383239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274638"/>
            <a:ext cx="6516216" cy="1143000"/>
          </a:xfrm>
        </p:spPr>
        <p:txBody>
          <a:bodyPr/>
          <a:lstStyle/>
          <a:p>
            <a:r>
              <a:rPr lang="ar-SA" sz="2800" dirty="0">
                <a:solidFill>
                  <a:schemeClr val="tx2">
                    <a:lumMod val="60000"/>
                    <a:lumOff val="40000"/>
                  </a:schemeClr>
                </a:solidFill>
              </a:rPr>
              <a:t>ميكانيكية التخمر في الخبز </a:t>
            </a:r>
            <a:r>
              <a:rPr lang="ar-SA" dirty="0">
                <a:solidFill>
                  <a:schemeClr val="tx2">
                    <a:lumMod val="60000"/>
                    <a:lumOff val="40000"/>
                  </a:schemeClr>
                </a:solidFill>
              </a:rPr>
              <a:t>: </a:t>
            </a:r>
          </a:p>
        </p:txBody>
      </p:sp>
      <p:pic>
        <p:nvPicPr>
          <p:cNvPr id="4098" name="Picture 2" descr="C:\Users\Toshiba\Pictures\197_exampl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5400000">
            <a:off x="-2322512" y="2286000"/>
            <a:ext cx="6858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59832" y="1484785"/>
            <a:ext cx="5472609" cy="4770537"/>
          </a:xfrm>
          <a:prstGeom prst="rect">
            <a:avLst/>
          </a:prstGeom>
          <a:noFill/>
        </p:spPr>
        <p:txBody>
          <a:bodyPr wrap="square" rtlCol="1">
            <a:spAutoFit/>
          </a:bodyPr>
          <a:lstStyle/>
          <a:p>
            <a:r>
              <a:rPr lang="ar-SA" sz="2000" dirty="0"/>
              <a:t>تبدأ الخميرة في النشاط بمجرد خلط مكونات الخبز .</a:t>
            </a:r>
            <a:endParaRPr lang="en-US" sz="2000" dirty="0"/>
          </a:p>
          <a:p>
            <a:r>
              <a:rPr lang="ar-SA" sz="2000" dirty="0"/>
              <a:t>تبدأ عملية التخمر بالتحلل المائي لنشا الدقيق الى سكر </a:t>
            </a:r>
            <a:r>
              <a:rPr lang="ar-SA" sz="2000"/>
              <a:t>ثنائي </a:t>
            </a:r>
            <a:r>
              <a:rPr lang="ar-SA" sz="2000" smtClean="0"/>
              <a:t>(مالتوز </a:t>
            </a:r>
            <a:r>
              <a:rPr lang="ar-SA" sz="2000" dirty="0"/>
              <a:t>) بفعل الأنزيمات الموجودة بالدقيق ومن ثم يقوم انزيم المالتيز المفرز بواسطة الخميرة بتحويل هذا السكر الى جلوكوز في حين يحطم انزيم الزايميز المفرز بواسطة الخميرة سكر الجلوكوز منتجا بذلك غاز ثاني أكسيد الكربون وكحول ايثيلي كنواتج أساسية لعملية التخمر ... ولزيادة سرعة التخمر يتم إضافة السكر إلى الدقيق حيث يعمل انزيم الانفرتيز المفرز من الخميرة على </a:t>
            </a:r>
            <a:r>
              <a:rPr lang="ar-SA" sz="2000" dirty="0" smtClean="0"/>
              <a:t>تحويل السكروز </a:t>
            </a:r>
            <a:r>
              <a:rPr lang="ar-SA" sz="2000" dirty="0"/>
              <a:t>المضاف الى الدقيق الى جلكوز و فركتوز وبعد تكون هذه السكريات البسيطه يقوم انزيم الزايميز المفرز من الخميره ايضا بتحويلها الى غاز ثاني اكسيد الكربون وكحول ايثيلي  حيث يقوم غاز ثاني اكسيد الكربون الناتج بنفخ الرغيف بصوره جيده أما الكحول فيتطاير أثناء عملية الخبيز في حين تموت الخميرة بفعل درجة الحراره المرتفعة.</a:t>
            </a:r>
            <a:endParaRPr lang="en-US" sz="2000" dirty="0"/>
          </a:p>
          <a:p>
            <a:r>
              <a:rPr lang="ar-SA" sz="2400" dirty="0" smtClean="0"/>
              <a:t> </a:t>
            </a:r>
            <a:r>
              <a:rPr lang="ar-SA" sz="2400" dirty="0"/>
              <a:t>.</a:t>
            </a:r>
            <a:endParaRPr lang="en-US" sz="2400" dirty="0"/>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99" y="0"/>
            <a:ext cx="2340743" cy="6871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270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Toshiba\Pictures\197_exampl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5400000">
            <a:off x="-2283718" y="2286000"/>
            <a:ext cx="6858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771800" y="833805"/>
            <a:ext cx="5544616" cy="2739211"/>
          </a:xfrm>
          <a:prstGeom prst="rect">
            <a:avLst/>
          </a:prstGeom>
          <a:noFill/>
        </p:spPr>
        <p:txBody>
          <a:bodyPr wrap="square" rtlCol="1">
            <a:spAutoFit/>
          </a:bodyPr>
          <a:lstStyle/>
          <a:p>
            <a:r>
              <a:rPr lang="ar-SA" sz="2800" dirty="0" smtClean="0">
                <a:solidFill>
                  <a:schemeClr val="tx2">
                    <a:lumMod val="60000"/>
                    <a:lumOff val="40000"/>
                  </a:schemeClr>
                </a:solidFill>
              </a:rPr>
              <a:t>للكشف </a:t>
            </a:r>
            <a:r>
              <a:rPr lang="ar-SA" sz="2800" dirty="0">
                <a:solidFill>
                  <a:schemeClr val="tx2">
                    <a:lumMod val="60000"/>
                    <a:lumOff val="40000"/>
                  </a:schemeClr>
                </a:solidFill>
              </a:rPr>
              <a:t>عن عملية التخمر </a:t>
            </a:r>
            <a:r>
              <a:rPr lang="ar-SA" sz="2800" dirty="0" smtClean="0">
                <a:solidFill>
                  <a:schemeClr val="tx2">
                    <a:lumMod val="60000"/>
                    <a:lumOff val="40000"/>
                  </a:schemeClr>
                </a:solidFill>
              </a:rPr>
              <a:t>معمليا: </a:t>
            </a:r>
            <a:endParaRPr lang="ar-SA" dirty="0"/>
          </a:p>
          <a:p>
            <a:r>
              <a:rPr lang="ar-SA" sz="2000" dirty="0" smtClean="0"/>
              <a:t>يتم </a:t>
            </a:r>
            <a:r>
              <a:rPr lang="ar-SA" sz="2000" dirty="0"/>
              <a:t>استخدام محلول الخميرة ( خميرة + جلوكوز أو سكروز + ماء دافئ 30 م - 45 م ) وذلك في غياب الأكسجين ( ظروف لا هوائية ) يترك المحلول لفترة لتتم عملية التخمر ومن ثم يتم توصيل المحلول بدورق </a:t>
            </a:r>
            <a:r>
              <a:rPr lang="ar-SA" sz="2000" dirty="0">
                <a:solidFill>
                  <a:schemeClr val="tx2">
                    <a:lumMod val="60000"/>
                    <a:lumOff val="40000"/>
                  </a:schemeClr>
                </a:solidFill>
              </a:rPr>
              <a:t>محتوي على ماء الجير ( كاشف </a:t>
            </a:r>
            <a:r>
              <a:rPr lang="ar-SA" sz="2000" dirty="0" smtClean="0">
                <a:solidFill>
                  <a:schemeClr val="tx2">
                    <a:lumMod val="60000"/>
                    <a:lumOff val="40000"/>
                  </a:schemeClr>
                </a:solidFill>
              </a:rPr>
              <a:t>كيمائي عديم اللون  )وهو </a:t>
            </a:r>
            <a:r>
              <a:rPr lang="ar-SA" sz="2000" dirty="0">
                <a:solidFill>
                  <a:schemeClr val="tx2">
                    <a:lumMod val="60000"/>
                    <a:lumOff val="40000"/>
                  </a:schemeClr>
                </a:solidFill>
              </a:rPr>
              <a:t>عباره عن محلول مائي من هيدروكسيد الكالسيوم </a:t>
            </a:r>
            <a:r>
              <a:rPr lang="en-US" sz="2000" dirty="0" err="1">
                <a:solidFill>
                  <a:schemeClr val="tx2">
                    <a:lumMod val="60000"/>
                    <a:lumOff val="40000"/>
                  </a:schemeClr>
                </a:solidFill>
              </a:rPr>
              <a:t>Ca</a:t>
            </a:r>
            <a:r>
              <a:rPr lang="en-US" sz="2000" dirty="0">
                <a:solidFill>
                  <a:schemeClr val="tx2">
                    <a:lumMod val="60000"/>
                    <a:lumOff val="40000"/>
                  </a:schemeClr>
                </a:solidFill>
              </a:rPr>
              <a:t>(OH)2 </a:t>
            </a:r>
            <a:r>
              <a:rPr lang="ar-SA" sz="2000" dirty="0" smtClean="0">
                <a:solidFill>
                  <a:schemeClr val="tx2">
                    <a:lumMod val="60000"/>
                    <a:lumOff val="40000"/>
                  </a:schemeClr>
                </a:solidFill>
              </a:rPr>
              <a:t>ويستخدم </a:t>
            </a:r>
            <a:r>
              <a:rPr lang="ar-SA" sz="2000" dirty="0">
                <a:solidFill>
                  <a:schemeClr val="tx2">
                    <a:lumMod val="60000"/>
                    <a:lumOff val="40000"/>
                  </a:schemeClr>
                </a:solidFill>
              </a:rPr>
              <a:t>في الكشف عن ثاني اكسيد </a:t>
            </a:r>
            <a:r>
              <a:rPr lang="ar-SA" sz="2000" dirty="0" smtClean="0">
                <a:solidFill>
                  <a:schemeClr val="tx2">
                    <a:lumMod val="60000"/>
                    <a:lumOff val="40000"/>
                  </a:schemeClr>
                </a:solidFill>
              </a:rPr>
              <a:t>الكربون.</a:t>
            </a:r>
            <a:r>
              <a:rPr lang="ar-SA" sz="2400" dirty="0">
                <a:solidFill>
                  <a:schemeClr val="tx2">
                    <a:lumMod val="60000"/>
                    <a:lumOff val="40000"/>
                  </a:schemeClr>
                </a:solidFill>
              </a:rPr>
              <a:t/>
            </a:r>
            <a:br>
              <a:rPr lang="ar-SA" sz="2400" dirty="0">
                <a:solidFill>
                  <a:schemeClr val="tx2">
                    <a:lumMod val="60000"/>
                    <a:lumOff val="40000"/>
                  </a:schemeClr>
                </a:solidFill>
              </a:rPr>
            </a:br>
            <a:endParaRPr lang="ar-SA" sz="2400" dirty="0"/>
          </a:p>
        </p:txBody>
      </p:sp>
      <p:pic>
        <p:nvPicPr>
          <p:cNvPr id="1026" name="Picture 2" descr="C:\Users\Toshiba\Pictures\decantation_vi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4759796"/>
            <a:ext cx="1415409" cy="198157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oshiba\Pictures\imagesCAHTJOE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2493" y="3933056"/>
            <a:ext cx="3195811" cy="26506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oshiba\Pictures\filtre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1340" y="4646420"/>
            <a:ext cx="1613148" cy="2022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9667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Toshiba\Pictures\197_exampl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10800000">
            <a:off x="-36511" y="-1"/>
            <a:ext cx="2286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502024" y="1364575"/>
            <a:ext cx="6318448" cy="1200329"/>
          </a:xfrm>
          <a:prstGeom prst="rect">
            <a:avLst/>
          </a:prstGeom>
        </p:spPr>
        <p:txBody>
          <a:bodyPr wrap="square">
            <a:spAutoFit/>
          </a:bodyPr>
          <a:lstStyle/>
          <a:p>
            <a:r>
              <a:rPr lang="ar-SA" dirty="0" smtClean="0"/>
              <a:t>حيث </a:t>
            </a:r>
            <a:r>
              <a:rPr lang="ar-SA" dirty="0"/>
              <a:t>أن تعكر ماء الجير إلى راسب أبيض اللون دليل على تكون ثاني أكسيد الكربون الناتج من عملية تخمر المادة السكرية ( جلوكوز أو السكروز </a:t>
            </a:r>
            <a:r>
              <a:rPr lang="en-US" dirty="0"/>
              <a:t>( </a:t>
            </a:r>
            <a:r>
              <a:rPr lang="ar-SA" dirty="0"/>
              <a:t>بواسطة الخميرة أما بالنسبة للكحول الايثيلي فيمكن الكشف عنه عن طريق رائحة الكحول المنبعثة من محلول الخميرة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3016819"/>
            <a:ext cx="4334966" cy="3364509"/>
          </a:xfrm>
          <a:prstGeom prst="rect">
            <a:avLst/>
          </a:prstGeom>
        </p:spPr>
      </p:pic>
    </p:spTree>
    <p:extLst>
      <p:ext uri="{BB962C8B-B14F-4D97-AF65-F5344CB8AC3E}">
        <p14:creationId xmlns:p14="http://schemas.microsoft.com/office/powerpoint/2010/main" val="229441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2A81D23885BB4592793561F5E0F2AD" ma:contentTypeVersion="0" ma:contentTypeDescription="Create a new document." ma:contentTypeScope="" ma:versionID="e8ce9944359f318dcd1550dc474eb343">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6EB2A6B-C6BF-458D-B143-91A4D89D0545}">
  <ds:schemaRefs>
    <ds:schemaRef ds:uri="http://schemas.microsoft.com/office/2006/metadata/properties"/>
  </ds:schemaRefs>
</ds:datastoreItem>
</file>

<file path=customXml/itemProps2.xml><?xml version="1.0" encoding="utf-8"?>
<ds:datastoreItem xmlns:ds="http://schemas.openxmlformats.org/officeDocument/2006/customXml" ds:itemID="{AE9C8FA7-B827-40FE-9AB6-46C96A00D147}">
  <ds:schemaRefs>
    <ds:schemaRef ds:uri="http://schemas.microsoft.com/sharepoint/v3/contenttype/forms"/>
  </ds:schemaRefs>
</ds:datastoreItem>
</file>

<file path=customXml/itemProps3.xml><?xml version="1.0" encoding="utf-8"?>
<ds:datastoreItem xmlns:ds="http://schemas.openxmlformats.org/officeDocument/2006/customXml" ds:itemID="{3A085576-8A76-4261-801C-806A71F980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299</TotalTime>
  <Words>425</Words>
  <Application>Microsoft Office PowerPoint</Application>
  <PresentationFormat>On-screen Show (4:3)</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      :                  التخمر في الخميرة</vt:lpstr>
      <vt:lpstr>PowerPoint Presentation</vt:lpstr>
      <vt:lpstr>ميكانيكية التخمر في الخبز :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ALANTONY</cp:lastModifiedBy>
  <cp:revision>31</cp:revision>
  <dcterms:created xsi:type="dcterms:W3CDTF">2011-02-21T08:55:27Z</dcterms:created>
  <dcterms:modified xsi:type="dcterms:W3CDTF">2016-10-03T04:28:41Z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0x010100352A81D23885BB4592793561F5E0F2AD</vt:lpwstr>
  </property>
</Properties>
</file>